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66" r:id="rId3"/>
    <p:sldId id="258" r:id="rId4"/>
    <p:sldId id="260" r:id="rId5"/>
    <p:sldId id="257" r:id="rId6"/>
    <p:sldId id="262" r:id="rId7"/>
    <p:sldId id="263" r:id="rId8"/>
    <p:sldId id="264" r:id="rId9"/>
    <p:sldId id="265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9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EF0FC3-3292-EF48-8F99-2204AA13DA94}" type="datetimeFigureOut">
              <a:rPr lang="en-US" smtClean="0"/>
              <a:t>4/18/17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D2A63A-9C8C-6E4C-8336-18FB86D51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777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C0D90-A950-4699-AC08-E8C30DC1514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Difference </a:t>
            </a:r>
            <a:r>
              <a:rPr lang="en-US" smtClean="0"/>
              <a:t>to ‘</a:t>
            </a:r>
            <a:r>
              <a:rPr lang="en-US" baseline="0" smtClean="0"/>
              <a:t>Intro to crypto’. </a:t>
            </a:r>
            <a:r>
              <a:rPr lang="en-US" baseline="0" dirty="0" smtClean="0"/>
              <a:t>We are not interested in construction!!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D2A63A-9C8C-6E4C-8336-18FB86D5179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089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0C3-9920-9248-B559-EA127E9C317E}" type="datetimeFigureOut">
              <a:rPr lang="en-US" smtClean="0"/>
              <a:t>4/18/17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ED73-EE3A-8645-B135-5A972D990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728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0C3-9920-9248-B559-EA127E9C317E}" type="datetimeFigureOut">
              <a:rPr lang="en-US" smtClean="0"/>
              <a:t>4/18/17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ED73-EE3A-8645-B135-5A972D990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729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0C3-9920-9248-B559-EA127E9C317E}" type="datetimeFigureOut">
              <a:rPr lang="en-US" smtClean="0"/>
              <a:t>4/18/17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ED73-EE3A-8645-B135-5A972D990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744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0C3-9920-9248-B559-EA127E9C317E}" type="datetimeFigureOut">
              <a:rPr lang="en-US" smtClean="0"/>
              <a:t>4/18/17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ED73-EE3A-8645-B135-5A972D990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408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0C3-9920-9248-B559-EA127E9C317E}" type="datetimeFigureOut">
              <a:rPr lang="en-US" smtClean="0"/>
              <a:t>4/18/17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ED73-EE3A-8645-B135-5A972D990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669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0C3-9920-9248-B559-EA127E9C317E}" type="datetimeFigureOut">
              <a:rPr lang="en-US" smtClean="0"/>
              <a:t>4/18/17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ED73-EE3A-8645-B135-5A972D990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731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0C3-9920-9248-B559-EA127E9C317E}" type="datetimeFigureOut">
              <a:rPr lang="en-US" smtClean="0"/>
              <a:t>4/18/17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ED73-EE3A-8645-B135-5A972D990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401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0C3-9920-9248-B559-EA127E9C317E}" type="datetimeFigureOut">
              <a:rPr lang="en-US" smtClean="0"/>
              <a:t>4/18/17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ED73-EE3A-8645-B135-5A972D990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203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0C3-9920-9248-B559-EA127E9C317E}" type="datetimeFigureOut">
              <a:rPr lang="en-US" smtClean="0"/>
              <a:t>4/18/17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ED73-EE3A-8645-B135-5A972D990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026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0C3-9920-9248-B559-EA127E9C317E}" type="datetimeFigureOut">
              <a:rPr lang="en-US" smtClean="0"/>
              <a:t>4/18/17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ED73-EE3A-8645-B135-5A972D990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2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0C3-9920-9248-B559-EA127E9C317E}" type="datetimeFigureOut">
              <a:rPr lang="en-US" smtClean="0"/>
              <a:t>4/18/17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ED73-EE3A-8645-B135-5A972D990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709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0C3-9920-9248-B559-EA127E9C317E}" type="datetimeFigureOut">
              <a:rPr lang="en-US" smtClean="0"/>
              <a:t>4/18/17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AED73-EE3A-8645-B135-5A972D990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39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ytang100@syr.ed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ytang100@syr.edu" TargetMode="External"/><Relationship Id="rId4" Type="http://schemas.openxmlformats.org/officeDocument/2006/relationships/hyperlink" Target="http://tristartom.github.io/teaching/17s-cis600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tristartom.github.io/teaching/17s-cis600/syllabus-600ce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tristartom.github.io/teaching/17s-cis600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academicintegrity.syr.edu/academic-integrity-policy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Course 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Yuzhe Tang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5164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Introduce yourself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Name, Program, Discipline, etc.</a:t>
            </a:r>
          </a:p>
          <a:p>
            <a:r>
              <a:rPr lang="en-US" dirty="0" smtClean="0"/>
              <a:t>What </a:t>
            </a:r>
            <a:r>
              <a:rPr lang="en-US" dirty="0"/>
              <a:t>you want to learn from the </a:t>
            </a:r>
            <a:r>
              <a:rPr lang="en-US" dirty="0" smtClean="0"/>
              <a:t>course</a:t>
            </a:r>
          </a:p>
          <a:p>
            <a:pPr lvl="1"/>
            <a:r>
              <a:rPr lang="en-US" dirty="0" smtClean="0"/>
              <a:t>More on security application or formal treatment</a:t>
            </a:r>
            <a:endParaRPr lang="en-US" dirty="0"/>
          </a:p>
          <a:p>
            <a:r>
              <a:rPr lang="en-US" dirty="0" smtClean="0"/>
              <a:t>Your current expertise on cryptography</a:t>
            </a:r>
          </a:p>
          <a:p>
            <a:pPr lvl="1"/>
            <a:r>
              <a:rPr lang="en-US" dirty="0" smtClean="0"/>
              <a:t>Understanding on semantic security, RSA, AES, CR-Hash, </a:t>
            </a:r>
            <a:r>
              <a:rPr lang="en-US" dirty="0" err="1" smtClean="0"/>
              <a:t>etc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What crypto library used before?</a:t>
            </a:r>
          </a:p>
          <a:p>
            <a:pPr lvl="1"/>
            <a:endParaRPr lang="en-US" dirty="0"/>
          </a:p>
          <a:p>
            <a:r>
              <a:rPr lang="en-US" dirty="0" smtClean="0"/>
              <a:t>Send me (</a:t>
            </a:r>
            <a:r>
              <a:rPr lang="en-US" dirty="0" smtClean="0">
                <a:hlinkClick r:id="rId2"/>
              </a:rPr>
              <a:t>ytang100@syr.edu</a:t>
            </a:r>
            <a:r>
              <a:rPr lang="en-US" dirty="0" smtClean="0"/>
              <a:t>) an email about this after the class. Thanks!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089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Instructor</a:t>
            </a:r>
          </a:p>
          <a:p>
            <a:pPr lvl="1"/>
            <a:r>
              <a:rPr lang="en-US" dirty="0" smtClean="0"/>
              <a:t>Dr. </a:t>
            </a:r>
            <a:r>
              <a:rPr lang="en-US" dirty="0" err="1" smtClean="0"/>
              <a:t>Yuzhe</a:t>
            </a:r>
            <a:r>
              <a:rPr lang="en-US" dirty="0" smtClean="0"/>
              <a:t> (Richard) Tang</a:t>
            </a:r>
          </a:p>
          <a:p>
            <a:pPr lvl="1"/>
            <a:r>
              <a:rPr lang="en-US" dirty="0" smtClean="0"/>
              <a:t>Office: 4-193, </a:t>
            </a:r>
            <a:r>
              <a:rPr lang="en-US" dirty="0" err="1" smtClean="0"/>
              <a:t>Sci</a:t>
            </a:r>
            <a:r>
              <a:rPr lang="en-US" dirty="0" smtClean="0"/>
              <a:t>-Tech Building</a:t>
            </a:r>
          </a:p>
          <a:p>
            <a:pPr lvl="1"/>
            <a:r>
              <a:rPr lang="en-US" dirty="0" smtClean="0">
                <a:hlinkClick r:id="rId3"/>
              </a:rPr>
              <a:t>ytang100@syr.edu</a:t>
            </a:r>
            <a:r>
              <a:rPr lang="en-US" dirty="0" smtClean="0"/>
              <a:t> </a:t>
            </a:r>
          </a:p>
          <a:p>
            <a:pPr lvl="1"/>
            <a:endParaRPr lang="en-US" dirty="0"/>
          </a:p>
          <a:p>
            <a:r>
              <a:rPr lang="en-US" dirty="0"/>
              <a:t>Course website:</a:t>
            </a:r>
          </a:p>
          <a:p>
            <a:pPr lvl="1"/>
            <a:r>
              <a:rPr lang="en-US" dirty="0">
                <a:hlinkClick r:id="rId4"/>
              </a:rPr>
              <a:t>http://tristartom.github.io/teaching/17s-cis600/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1295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Teaching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Train future cryptographic engineer (and scientist)</a:t>
            </a:r>
          </a:p>
          <a:p>
            <a:pPr marL="342900" lvl="1" indent="-342900">
              <a:buFont typeface="Arial"/>
              <a:buChar char="•"/>
            </a:pPr>
            <a:r>
              <a:rPr lang="en-US" dirty="0"/>
              <a:t>From </a:t>
            </a:r>
            <a:r>
              <a:rPr lang="en-US" dirty="0" smtClean="0"/>
              <a:t>Syllabus [</a:t>
            </a:r>
            <a:r>
              <a:rPr lang="en-US" dirty="0" smtClean="0">
                <a:hlinkClick r:id="rId3"/>
              </a:rPr>
              <a:t>link</a:t>
            </a:r>
            <a:r>
              <a:rPr lang="en-US" dirty="0" smtClean="0"/>
              <a:t>]</a:t>
            </a:r>
          </a:p>
          <a:p>
            <a:pPr marL="342900" lvl="1" indent="-342900">
              <a:buFont typeface="Arial"/>
              <a:buChar char="•"/>
            </a:pP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5057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938" y="274638"/>
            <a:ext cx="8229600" cy="1143000"/>
          </a:xfrm>
        </p:spPr>
        <p:txBody>
          <a:bodyPr/>
          <a:lstStyle/>
          <a:p>
            <a:r>
              <a:rPr lang="en-US" dirty="0" smtClean="0"/>
              <a:t>Why should you take this course?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Unfilled cyber-security jobs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Cryptology is used in many companies </a:t>
            </a:r>
          </a:p>
          <a:p>
            <a:pPr lvl="1"/>
            <a:r>
              <a:rPr lang="en-US" dirty="0" smtClean="0"/>
              <a:t>Security applications: </a:t>
            </a:r>
          </a:p>
          <a:p>
            <a:pPr lvl="2"/>
            <a:r>
              <a:rPr lang="en-US" dirty="0" smtClean="0"/>
              <a:t>Password, remote user-login, </a:t>
            </a:r>
            <a:endParaRPr lang="en-US" dirty="0"/>
          </a:p>
          <a:p>
            <a:pPr lvl="2"/>
            <a:r>
              <a:rPr lang="en-US" dirty="0" smtClean="0"/>
              <a:t>Secure transactions, </a:t>
            </a:r>
          </a:p>
          <a:p>
            <a:pPr lvl="2"/>
            <a:r>
              <a:rPr lang="en-US" dirty="0" smtClean="0"/>
              <a:t>Encrypted disk, </a:t>
            </a:r>
            <a:endParaRPr lang="en-US" dirty="0"/>
          </a:p>
        </p:txBody>
      </p:sp>
      <p:pic>
        <p:nvPicPr>
          <p:cNvPr id="4" name="Content Placeholder 3" descr="rwc-sponsors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15011" r="-315011"/>
          <a:stretch/>
        </p:blipFill>
        <p:spPr>
          <a:xfrm>
            <a:off x="4195829" y="0"/>
            <a:ext cx="8681775" cy="6858000"/>
          </a:xfrm>
          <a:prstGeom prst="rect">
            <a:avLst/>
          </a:prstGeom>
        </p:spPr>
      </p:pic>
      <p:pic>
        <p:nvPicPr>
          <p:cNvPr id="6" name="Picture 5" descr="Screen Shot 2017-01-21 at 12.55.56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6" y="2170695"/>
            <a:ext cx="7620259" cy="1253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59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Course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9882"/>
            <a:ext cx="8229600" cy="4832395"/>
          </a:xfrm>
        </p:spPr>
        <p:txBody>
          <a:bodyPr/>
          <a:lstStyle/>
          <a:p>
            <a:r>
              <a:rPr lang="en-US" dirty="0" smtClean="0"/>
              <a:t>Prerequisite:</a:t>
            </a:r>
          </a:p>
          <a:p>
            <a:pPr lvl="1"/>
            <a:r>
              <a:rPr lang="en-US" dirty="0" smtClean="0"/>
              <a:t>Knowledge (or interest) in cryptography</a:t>
            </a:r>
          </a:p>
          <a:p>
            <a:pPr lvl="1"/>
            <a:r>
              <a:rPr lang="en-US" dirty="0" smtClean="0"/>
              <a:t>Knowledge in programming (C/Java), systems, basic math.</a:t>
            </a:r>
          </a:p>
          <a:p>
            <a:r>
              <a:rPr lang="en-US" dirty="0" smtClean="0"/>
              <a:t>Topics (from syllabus):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Screen Shot 2017-01-21 at 1.04.36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971"/>
          <a:stretch/>
        </p:blipFill>
        <p:spPr>
          <a:xfrm>
            <a:off x="243305" y="4063810"/>
            <a:ext cx="8724988" cy="1764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971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Course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9882"/>
            <a:ext cx="8229600" cy="4832395"/>
          </a:xfrm>
        </p:spPr>
        <p:txBody>
          <a:bodyPr>
            <a:normAutofit/>
          </a:bodyPr>
          <a:lstStyle/>
          <a:p>
            <a:r>
              <a:rPr lang="en-US" dirty="0"/>
              <a:t>Class participation (10%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Exercises</a:t>
            </a:r>
            <a:r>
              <a:rPr lang="en-US" dirty="0"/>
              <a:t>/Programming </a:t>
            </a:r>
            <a:r>
              <a:rPr lang="en-US" dirty="0" smtClean="0"/>
              <a:t>projects/Presentations </a:t>
            </a:r>
            <a:r>
              <a:rPr lang="en-US" dirty="0" smtClean="0"/>
              <a:t>(</a:t>
            </a:r>
            <a:r>
              <a:rPr lang="en-US" dirty="0" smtClean="0"/>
              <a:t>5</a:t>
            </a:r>
            <a:r>
              <a:rPr lang="en-US" dirty="0" smtClean="0"/>
              <a:t>0</a:t>
            </a:r>
            <a:r>
              <a:rPr lang="en-US" dirty="0" smtClean="0"/>
              <a:t>%</a:t>
            </a:r>
            <a:r>
              <a:rPr lang="en-US" dirty="0" smtClean="0"/>
              <a:t>) </a:t>
            </a:r>
          </a:p>
          <a:p>
            <a:endParaRPr lang="en-US" dirty="0" smtClean="0"/>
          </a:p>
          <a:p>
            <a:r>
              <a:rPr lang="en-US" dirty="0" smtClean="0"/>
              <a:t>Exams (40</a:t>
            </a:r>
            <a:r>
              <a:rPr lang="en-US" dirty="0" smtClean="0"/>
              <a:t>%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38635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participation &amp; 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9106339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Before the class</a:t>
            </a:r>
          </a:p>
          <a:p>
            <a:pPr lvl="1"/>
            <a:r>
              <a:rPr lang="en-US" dirty="0" smtClean="0"/>
              <a:t>Read the related chapter in textbook</a:t>
            </a:r>
          </a:p>
          <a:p>
            <a:pPr lvl="2"/>
            <a:r>
              <a:rPr lang="en-US" dirty="0" smtClean="0"/>
              <a:t>Course schedule here: </a:t>
            </a:r>
            <a:r>
              <a:rPr lang="en-US" dirty="0">
                <a:hlinkClick r:id="rId2"/>
              </a:rPr>
              <a:t>http://tristartom.github.io/teaching/17s-cis600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2"/>
            <a:r>
              <a:rPr lang="en-US" dirty="0" smtClean="0"/>
              <a:t>Schedule of next week will be fixed every Thursday this week.</a:t>
            </a:r>
          </a:p>
          <a:p>
            <a:r>
              <a:rPr lang="en-US" dirty="0" smtClean="0"/>
              <a:t>During the class</a:t>
            </a:r>
          </a:p>
          <a:p>
            <a:pPr lvl="1"/>
            <a:r>
              <a:rPr lang="en-US" dirty="0" smtClean="0"/>
              <a:t>Actively answer questions</a:t>
            </a:r>
          </a:p>
          <a:p>
            <a:pPr lvl="1"/>
            <a:r>
              <a:rPr lang="en-US" dirty="0" smtClean="0"/>
              <a:t>Do exercises </a:t>
            </a:r>
          </a:p>
          <a:p>
            <a:r>
              <a:rPr lang="en-US" dirty="0" smtClean="0"/>
              <a:t>After the class</a:t>
            </a:r>
          </a:p>
          <a:p>
            <a:pPr lvl="1"/>
            <a:r>
              <a:rPr lang="en-US" dirty="0" smtClean="0"/>
              <a:t>Do homework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957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and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Four topics of your choice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Cryptographic games (</a:t>
            </a:r>
            <a:r>
              <a:rPr lang="en-US" dirty="0" err="1" smtClean="0"/>
              <a:t>EasyCrypt</a:t>
            </a:r>
            <a:r>
              <a:rPr lang="en-US" dirty="0" smtClean="0"/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TEE and TPM (using Intel SGX)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Blockchain</a:t>
            </a:r>
            <a:r>
              <a:rPr lang="en-US" dirty="0" smtClean="0"/>
              <a:t> and </a:t>
            </a:r>
            <a:r>
              <a:rPr lang="en-US" dirty="0" err="1" smtClean="0"/>
              <a:t>Bitcoin</a:t>
            </a:r>
            <a:r>
              <a:rPr lang="en-US" dirty="0"/>
              <a:t> </a:t>
            </a:r>
            <a:r>
              <a:rPr lang="en-US" dirty="0" smtClean="0"/>
              <a:t>(using </a:t>
            </a:r>
            <a:r>
              <a:rPr lang="en-US" dirty="0" err="1" smtClean="0"/>
              <a:t>Ethereum</a:t>
            </a:r>
            <a:r>
              <a:rPr lang="en-US" dirty="0"/>
              <a:t>)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Password and authentication (cracking Linux crypt())</a:t>
            </a:r>
            <a:endParaRPr lang="en-US" dirty="0"/>
          </a:p>
          <a:p>
            <a:r>
              <a:rPr lang="en-US" dirty="0" smtClean="0"/>
              <a:t>For each topic chosen, you should</a:t>
            </a:r>
          </a:p>
          <a:p>
            <a:pPr lvl="1"/>
            <a:r>
              <a:rPr lang="en-US" dirty="0" smtClean="0"/>
              <a:t>1. Present a paper in the class; see paper choice in website</a:t>
            </a:r>
          </a:p>
          <a:p>
            <a:pPr lvl="1"/>
            <a:r>
              <a:rPr lang="en-US" dirty="0" smtClean="0"/>
              <a:t>2. Do the programming project of the topic</a:t>
            </a:r>
          </a:p>
          <a:p>
            <a:r>
              <a:rPr lang="en-US" dirty="0" smtClean="0"/>
              <a:t>For each topic, you will need to self-study but I will </a:t>
            </a:r>
          </a:p>
          <a:p>
            <a:pPr lvl="1"/>
            <a:r>
              <a:rPr lang="en-US" dirty="0" smtClean="0"/>
              <a:t>Give lectures introducing the basics. See website.</a:t>
            </a:r>
          </a:p>
          <a:p>
            <a:pPr lvl="1"/>
            <a:r>
              <a:rPr lang="en-US" dirty="0" smtClean="0"/>
              <a:t>Provide programming guidance.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244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Honor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Syracuse University has an Academic Integrity Policy</a:t>
            </a:r>
          </a:p>
          <a:p>
            <a:pPr lvl="1"/>
            <a:r>
              <a:rPr lang="en-US" dirty="0" smtClean="0"/>
              <a:t>Read it! </a:t>
            </a:r>
            <a:r>
              <a:rPr lang="en-US" dirty="0"/>
              <a:t>(</a:t>
            </a:r>
            <a:r>
              <a:rPr lang="en-US" dirty="0">
                <a:hlinkClick r:id="rId2"/>
              </a:rPr>
              <a:t>http://</a:t>
            </a:r>
            <a:r>
              <a:rPr lang="en-US" dirty="0" err="1">
                <a:hlinkClick r:id="rId2"/>
              </a:rPr>
              <a:t>academicintegrity.syr.edu</a:t>
            </a:r>
            <a:r>
              <a:rPr lang="en-US" dirty="0">
                <a:hlinkClick r:id="rId2"/>
              </a:rPr>
              <a:t>/academic-integrity-policy/</a:t>
            </a:r>
            <a:r>
              <a:rPr lang="en-US" dirty="0"/>
              <a:t>)</a:t>
            </a:r>
            <a:endParaRPr lang="en-US" dirty="0" smtClean="0"/>
          </a:p>
          <a:p>
            <a:pPr lvl="1"/>
            <a:r>
              <a:rPr lang="en-US" dirty="0" smtClean="0"/>
              <a:t>Violations WILL be reported!</a:t>
            </a:r>
          </a:p>
          <a:p>
            <a:r>
              <a:rPr lang="en-US" dirty="0" smtClean="0"/>
              <a:t>Grading based on your own work</a:t>
            </a:r>
          </a:p>
          <a:p>
            <a:pPr lvl="1"/>
            <a:r>
              <a:rPr lang="en-US" dirty="0" smtClean="0"/>
              <a:t>Do NOT allow ANYONE see your work</a:t>
            </a:r>
          </a:p>
          <a:p>
            <a:pPr lvl="1"/>
            <a:r>
              <a:rPr lang="en-US" dirty="0" smtClean="0"/>
              <a:t>Do NOT try to look at ANYONE’s work</a:t>
            </a:r>
          </a:p>
          <a:p>
            <a:pPr lvl="1"/>
            <a:r>
              <a:rPr lang="en-US" dirty="0" smtClean="0"/>
              <a:t>ANYONE includes other students, friends, family, resources from the Internet, etc.</a:t>
            </a:r>
          </a:p>
          <a:p>
            <a:pPr lvl="1"/>
            <a:r>
              <a:rPr lang="en-US" dirty="0" smtClean="0"/>
              <a:t>Work includes code snippet, hw solutions, etc</a:t>
            </a:r>
          </a:p>
          <a:p>
            <a:r>
              <a:rPr lang="en-US" dirty="0" smtClean="0"/>
              <a:t>Penalties for cheating are high</a:t>
            </a:r>
          </a:p>
          <a:p>
            <a:pPr lvl="1"/>
            <a:r>
              <a:rPr lang="en-US" dirty="0" smtClean="0"/>
              <a:t>Best-case scenario: lose a letter grade</a:t>
            </a:r>
          </a:p>
          <a:p>
            <a:pPr lvl="1"/>
            <a:r>
              <a:rPr lang="en-US" dirty="0" smtClean="0"/>
              <a:t>Worst-case scenario: expelled from the University</a:t>
            </a:r>
          </a:p>
          <a:p>
            <a:pPr lvl="1"/>
            <a:r>
              <a:rPr lang="en-US" dirty="0" smtClean="0"/>
              <a:t>Don’t take chance! Cheating WILL be detected.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JUST DON’T CHEAT!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1822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494</Words>
  <Application>Microsoft Macintosh PowerPoint</Application>
  <PresentationFormat>On-screen Show (4:3)</PresentationFormat>
  <Paragraphs>83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Course Introduction</vt:lpstr>
      <vt:lpstr>Administrivia</vt:lpstr>
      <vt:lpstr>Teaching Goal</vt:lpstr>
      <vt:lpstr>Why should you take this course?</vt:lpstr>
      <vt:lpstr>Course structure</vt:lpstr>
      <vt:lpstr>Course structure</vt:lpstr>
      <vt:lpstr>Class participation &amp; exercises</vt:lpstr>
      <vt:lpstr>Presentation and projects</vt:lpstr>
      <vt:lpstr>Honor Code</vt:lpstr>
      <vt:lpstr>Introduce yourself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Introduction</dc:title>
  <dc:creator>Yuzhe</dc:creator>
  <cp:lastModifiedBy>Yuzhe</cp:lastModifiedBy>
  <cp:revision>31</cp:revision>
  <dcterms:created xsi:type="dcterms:W3CDTF">2017-01-21T17:44:32Z</dcterms:created>
  <dcterms:modified xsi:type="dcterms:W3CDTF">2017-04-18T13:32:51Z</dcterms:modified>
</cp:coreProperties>
</file>