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95" r:id="rId15"/>
    <p:sldId id="268" r:id="rId16"/>
    <p:sldId id="270" r:id="rId17"/>
    <p:sldId id="271" r:id="rId18"/>
    <p:sldId id="296" r:id="rId19"/>
    <p:sldId id="297" r:id="rId20"/>
    <p:sldId id="272" r:id="rId21"/>
    <p:sldId id="298" r:id="rId22"/>
    <p:sldId id="273" r:id="rId23"/>
    <p:sldId id="299" r:id="rId24"/>
    <p:sldId id="274" r:id="rId25"/>
    <p:sldId id="275" r:id="rId26"/>
    <p:sldId id="276" r:id="rId27"/>
    <p:sldId id="278" r:id="rId28"/>
    <p:sldId id="279" r:id="rId29"/>
    <p:sldId id="280" r:id="rId30"/>
    <p:sldId id="277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1" r:id="rId41"/>
    <p:sldId id="290" r:id="rId42"/>
    <p:sldId id="293" r:id="rId43"/>
    <p:sldId id="294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2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2619D-B259-AA49-B206-843B94EBA05F}" type="datetime1">
              <a:rPr lang="en-US" smtClean="0"/>
              <a:t>2/6/15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22F4D-360D-2C42-B601-C6C36E6259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56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7E240-8C4D-7F45-954B-B2462661F8EC}" type="datetime1">
              <a:rPr lang="en-US" smtClean="0"/>
              <a:t>2/6/15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17354-25E3-C04D-8C16-8DBD37CF5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522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17354-25E3-C04D-8C16-8DBD37CF5C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3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606B-0078-7E45-BE80-C86F0785915E}" type="datetime1">
              <a:rPr lang="en-US" smtClean="0"/>
              <a:t>2/6/15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9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EBA1-29C0-754D-B3D6-4A4758849DE4}" type="datetime1">
              <a:rPr lang="en-US" smtClean="0"/>
              <a:t>2/6/15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6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84E4F-D38C-FF4B-9D5D-A0F2856633B2}" type="datetime1">
              <a:rPr lang="en-US" smtClean="0"/>
              <a:t>2/6/15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2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FECB8-27F0-B548-B709-E4D6A2A82849}" type="datetime1">
              <a:rPr lang="en-US" smtClean="0"/>
              <a:t>2/6/15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64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B4E40-0788-224A-AFFC-E0565E0CE1F0}" type="datetime1">
              <a:rPr lang="en-US" smtClean="0"/>
              <a:t>2/6/15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4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983F-3845-954A-BB4D-56FC2EEEB5ED}" type="datetime1">
              <a:rPr lang="en-US" smtClean="0"/>
              <a:t>2/6/15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F3E3B-0C5A-C94E-B94A-33FAFE3FADD4}" type="datetime1">
              <a:rPr lang="en-US" smtClean="0"/>
              <a:t>2/6/15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1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514D4-7B6E-8A49-BAA4-FB08112DC79A}" type="datetime1">
              <a:rPr lang="en-US" smtClean="0"/>
              <a:t>2/6/15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5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0A0C4-C8EA-CE46-BECF-10A2F85F072E}" type="datetime1">
              <a:rPr lang="en-US" smtClean="0"/>
              <a:t>2/6/15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4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AEB5-ECE9-2F4D-B2B0-A5DB3750E7F2}" type="datetime1">
              <a:rPr lang="en-US" smtClean="0"/>
              <a:t>2/6/15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D688-DB51-BA41-9E8B-FB6BEDD3869B}" type="datetime1">
              <a:rPr lang="en-US" smtClean="0"/>
              <a:t>2/6/15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13573-31DB-DB4A-A24B-DDDC1097D1DA}" type="datetime1">
              <a:rPr lang="en-US" smtClean="0"/>
              <a:t>2/6/15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DE565-A07C-8E49-92A1-0FFADF8E7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13908" y="2113010"/>
            <a:ext cx="53252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8000" dirty="0" smtClean="0">
                <a:latin typeface="Times"/>
                <a:cs typeface="Times"/>
              </a:rPr>
              <a:t>Tail Latency</a:t>
            </a:r>
            <a:endParaRPr lang="en-US" sz="8000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1343" y="3521310"/>
            <a:ext cx="41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99340" y="4011241"/>
            <a:ext cx="2354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Jinesh Jayakumar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7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Research Papers for Discussion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Tales of Tale (OS, Hardware, Application-level)</a:t>
            </a:r>
          </a:p>
          <a:p>
            <a:pPr lvl="1"/>
            <a:r>
              <a:rPr lang="en-US" dirty="0" err="1" smtClean="0">
                <a:latin typeface="Times"/>
                <a:cs typeface="Times"/>
              </a:rPr>
              <a:t>Jialin</a:t>
            </a:r>
            <a:r>
              <a:rPr lang="en-US" dirty="0" smtClean="0">
                <a:latin typeface="Times"/>
                <a:cs typeface="Times"/>
              </a:rPr>
              <a:t> Li, Naveen Sharma, Dan Ports, Steven Gribble</a:t>
            </a:r>
          </a:p>
          <a:p>
            <a:pPr lvl="1"/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Bobtail (Amazon EC2 </a:t>
            </a:r>
            <a:r>
              <a:rPr lang="en-US" dirty="0" err="1" smtClean="0">
                <a:latin typeface="Times"/>
                <a:cs typeface="Times"/>
              </a:rPr>
              <a:t>Xen</a:t>
            </a:r>
            <a:r>
              <a:rPr lang="en-US" dirty="0" smtClean="0">
                <a:latin typeface="Times"/>
                <a:cs typeface="Times"/>
              </a:rPr>
              <a:t> Hypervisor)</a:t>
            </a:r>
          </a:p>
          <a:p>
            <a:pPr lvl="1"/>
            <a:r>
              <a:rPr lang="en-US" dirty="0" err="1" smtClean="0">
                <a:latin typeface="Times"/>
                <a:cs typeface="Times"/>
              </a:rPr>
              <a:t>Yunjing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err="1" smtClean="0">
                <a:latin typeface="Times"/>
                <a:cs typeface="Times"/>
              </a:rPr>
              <a:t>Xu</a:t>
            </a:r>
            <a:r>
              <a:rPr lang="en-US" dirty="0" smtClean="0">
                <a:latin typeface="Times"/>
                <a:cs typeface="Times"/>
              </a:rPr>
              <a:t>, Zachary Musgrave, Brian Noble, Michael </a:t>
            </a:r>
            <a:r>
              <a:rPr lang="en-US" dirty="0" err="1" smtClean="0">
                <a:latin typeface="Times"/>
                <a:cs typeface="Times"/>
              </a:rPr>
              <a:t>Baley</a:t>
            </a:r>
            <a:endParaRPr lang="en-US" dirty="0" smtClean="0">
              <a:latin typeface="Times"/>
              <a:cs typeface="Times"/>
            </a:endParaRPr>
          </a:p>
          <a:p>
            <a:pPr lvl="1"/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The Tail at Scale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Jeffrey Dean, </a:t>
            </a:r>
            <a:r>
              <a:rPr lang="en-US" dirty="0" err="1" smtClean="0">
                <a:latin typeface="Times"/>
                <a:cs typeface="Times"/>
              </a:rPr>
              <a:t>Luiz</a:t>
            </a:r>
            <a:r>
              <a:rPr lang="en-US" dirty="0" smtClean="0">
                <a:latin typeface="Times"/>
                <a:cs typeface="Times"/>
              </a:rPr>
              <a:t> Andre </a:t>
            </a:r>
            <a:r>
              <a:rPr lang="en-US" dirty="0" err="1" smtClean="0">
                <a:latin typeface="Times"/>
                <a:cs typeface="Times"/>
              </a:rPr>
              <a:t>Barroso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4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Tales of Tail - Setup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High throughput multi-core machine (hyper-threading disabled)</a:t>
            </a:r>
          </a:p>
          <a:p>
            <a:r>
              <a:rPr lang="en-US" dirty="0" smtClean="0">
                <a:latin typeface="Times"/>
                <a:cs typeface="Times"/>
              </a:rPr>
              <a:t>Ubuntu Linux 12.04</a:t>
            </a:r>
          </a:p>
          <a:p>
            <a:r>
              <a:rPr lang="en-US" dirty="0" smtClean="0">
                <a:latin typeface="Times"/>
                <a:cs typeface="Times"/>
              </a:rPr>
              <a:t>24GB RAM (2 x 12GB NUMA nodes)</a:t>
            </a:r>
          </a:p>
          <a:p>
            <a:r>
              <a:rPr lang="en-US" dirty="0" smtClean="0">
                <a:latin typeface="Times"/>
                <a:cs typeface="Times"/>
              </a:rPr>
              <a:t>Null-RPC server (128 bytes of request/response)</a:t>
            </a:r>
          </a:p>
          <a:p>
            <a:r>
              <a:rPr lang="en-US" dirty="0" err="1" smtClean="0">
                <a:latin typeface="Times"/>
                <a:cs typeface="Times"/>
              </a:rPr>
              <a:t>Memcached</a:t>
            </a:r>
            <a:r>
              <a:rPr lang="en-US" dirty="0" smtClean="0">
                <a:latin typeface="Times"/>
                <a:cs typeface="Times"/>
              </a:rPr>
              <a:t> (predictable latency, in-memory hash table)</a:t>
            </a:r>
          </a:p>
          <a:p>
            <a:r>
              <a:rPr lang="en-US" dirty="0" err="1" smtClean="0">
                <a:latin typeface="Times"/>
                <a:cs typeface="Times"/>
              </a:rPr>
              <a:t>Nginx</a:t>
            </a:r>
            <a:r>
              <a:rPr lang="en-US" dirty="0" smtClean="0">
                <a:latin typeface="Times"/>
                <a:cs typeface="Times"/>
              </a:rPr>
              <a:t> web server (event-driven, multiple-worker)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1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Tales of Tail - </a:t>
            </a:r>
            <a:r>
              <a:rPr lang="en-US" b="1" dirty="0" err="1" smtClean="0">
                <a:latin typeface="Times"/>
                <a:cs typeface="Times"/>
              </a:rPr>
              <a:t>Timestamping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/>
                <a:cs typeface="Times"/>
              </a:rPr>
              <a:t>Start </a:t>
            </a:r>
            <a:r>
              <a:rPr lang="en-US" dirty="0" err="1" smtClean="0">
                <a:latin typeface="Times"/>
                <a:cs typeface="Times"/>
              </a:rPr>
              <a:t>timestamping</a:t>
            </a:r>
            <a:r>
              <a:rPr lang="en-US" dirty="0" smtClean="0">
                <a:latin typeface="Times"/>
                <a:cs typeface="Times"/>
              </a:rPr>
              <a:t> when a request is transferred from NIC to kernel</a:t>
            </a:r>
          </a:p>
          <a:p>
            <a:r>
              <a:rPr lang="en-US" dirty="0" smtClean="0">
                <a:latin typeface="Times"/>
                <a:cs typeface="Times"/>
              </a:rPr>
              <a:t>End </a:t>
            </a:r>
            <a:r>
              <a:rPr lang="en-US" dirty="0" err="1" smtClean="0">
                <a:latin typeface="Times"/>
                <a:cs typeface="Times"/>
              </a:rPr>
              <a:t>timestamping</a:t>
            </a:r>
            <a:r>
              <a:rPr lang="en-US" dirty="0" smtClean="0">
                <a:latin typeface="Times"/>
                <a:cs typeface="Times"/>
              </a:rPr>
              <a:t> when the response is transferred from kernel to NIC</a:t>
            </a:r>
          </a:p>
          <a:p>
            <a:r>
              <a:rPr lang="en-US" dirty="0" smtClean="0">
                <a:latin typeface="Times"/>
                <a:cs typeface="Times"/>
              </a:rPr>
              <a:t>Modified Linux Kernel</a:t>
            </a:r>
          </a:p>
          <a:p>
            <a:r>
              <a:rPr lang="en-US" dirty="0" smtClean="0">
                <a:latin typeface="Times"/>
                <a:cs typeface="Times"/>
              </a:rPr>
              <a:t>Added intermediate timestamp events for diagnostics (not discussed here)</a:t>
            </a: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5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Tales of Tail – Ideal Distribution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Estimate amortized request processing time for single core at 100% utilization</a:t>
            </a:r>
          </a:p>
          <a:p>
            <a:r>
              <a:rPr lang="en-US" dirty="0" smtClean="0">
                <a:latin typeface="Times"/>
                <a:cs typeface="Times"/>
              </a:rPr>
              <a:t>Measure throughput and invert to get estimated latency</a:t>
            </a:r>
          </a:p>
          <a:p>
            <a:r>
              <a:rPr lang="en-US" dirty="0" err="1" smtClean="0">
                <a:latin typeface="Times"/>
                <a:cs typeface="Times"/>
              </a:rPr>
              <a:t>Eg</a:t>
            </a:r>
            <a:r>
              <a:rPr lang="en-US" dirty="0" smtClean="0">
                <a:latin typeface="Times"/>
                <a:cs typeface="Times"/>
              </a:rPr>
              <a:t>, in </a:t>
            </a:r>
            <a:r>
              <a:rPr lang="en-US" dirty="0" err="1" smtClean="0">
                <a:latin typeface="Times"/>
                <a:cs typeface="Times"/>
              </a:rPr>
              <a:t>memcached</a:t>
            </a:r>
            <a:r>
              <a:rPr lang="en-US" dirty="0" smtClean="0">
                <a:latin typeface="Times"/>
                <a:cs typeface="Times"/>
              </a:rPr>
              <a:t>, at peak 125,000 </a:t>
            </a:r>
            <a:r>
              <a:rPr lang="en-US" dirty="0" err="1" smtClean="0">
                <a:latin typeface="Times"/>
                <a:cs typeface="Times"/>
              </a:rPr>
              <a:t>req</a:t>
            </a:r>
            <a:r>
              <a:rPr lang="en-US" dirty="0" smtClean="0">
                <a:latin typeface="Times"/>
                <a:cs typeface="Times"/>
              </a:rPr>
              <a:t>/sec the processing time was 8 microseconds</a:t>
            </a:r>
          </a:p>
          <a:p>
            <a:r>
              <a:rPr lang="en-US" dirty="0" smtClean="0">
                <a:latin typeface="Times"/>
                <a:cs typeface="Times"/>
              </a:rPr>
              <a:t>Simulate an M/D/c queue and plot ideal distribution using the sequence of request arrival times measured during experiment (refer paper)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2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Tales of Tail – Linux Scheduler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"/>
                <a:cs typeface="Times"/>
              </a:rPr>
              <a:t>Server application need to contend with daemons (</a:t>
            </a:r>
            <a:r>
              <a:rPr lang="en-US" dirty="0" err="1" smtClean="0">
                <a:latin typeface="Times"/>
                <a:cs typeface="Times"/>
              </a:rPr>
              <a:t>sshd</a:t>
            </a:r>
            <a:r>
              <a:rPr lang="en-US" dirty="0" smtClean="0">
                <a:latin typeface="Times"/>
                <a:cs typeface="Times"/>
              </a:rPr>
              <a:t>, </a:t>
            </a:r>
            <a:r>
              <a:rPr lang="en-US" dirty="0" err="1" smtClean="0">
                <a:latin typeface="Times"/>
                <a:cs typeface="Times"/>
              </a:rPr>
              <a:t>NetworkManager</a:t>
            </a:r>
            <a:r>
              <a:rPr lang="en-US" dirty="0" smtClean="0">
                <a:latin typeface="Times"/>
                <a:cs typeface="Times"/>
              </a:rPr>
              <a:t>, </a:t>
            </a:r>
            <a:r>
              <a:rPr lang="en-US" dirty="0" err="1" smtClean="0">
                <a:latin typeface="Times"/>
                <a:cs typeface="Times"/>
              </a:rPr>
              <a:t>etc</a:t>
            </a:r>
            <a:r>
              <a:rPr lang="en-US" dirty="0" smtClean="0">
                <a:latin typeface="Times"/>
                <a:cs typeface="Times"/>
              </a:rPr>
              <a:t>)</a:t>
            </a:r>
          </a:p>
          <a:p>
            <a:r>
              <a:rPr lang="en-US" dirty="0" smtClean="0">
                <a:latin typeface="Times"/>
                <a:cs typeface="Times"/>
              </a:rPr>
              <a:t>Default LINUX scheduler is CFS (Completely Fair Scheduler) gives importance to fairness in allocating CPU to processes</a:t>
            </a:r>
          </a:p>
          <a:p>
            <a:r>
              <a:rPr lang="en-US" dirty="0" smtClean="0">
                <a:latin typeface="Times"/>
                <a:cs typeface="Times"/>
              </a:rPr>
              <a:t>Process niceness of -20 allocates more CPU but other daemons can still preempt our server process.</a:t>
            </a:r>
          </a:p>
          <a:p>
            <a:r>
              <a:rPr lang="en-US" dirty="0" err="1" smtClean="0">
                <a:latin typeface="Times"/>
                <a:cs typeface="Times"/>
              </a:rPr>
              <a:t>Realtime</a:t>
            </a:r>
            <a:r>
              <a:rPr lang="en-US" dirty="0" smtClean="0">
                <a:latin typeface="Times"/>
                <a:cs typeface="Times"/>
              </a:rPr>
              <a:t> scheduler increases process priority strictly higher than other processes.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4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Background Processes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69" y="1771908"/>
            <a:ext cx="6855166" cy="5086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51" y="1428799"/>
            <a:ext cx="8869949" cy="3519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7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FIFO </a:t>
            </a:r>
            <a:r>
              <a:rPr lang="en-US" b="1" dirty="0" err="1" smtClean="0">
                <a:latin typeface="Times"/>
                <a:cs typeface="Times"/>
              </a:rPr>
              <a:t>vs</a:t>
            </a:r>
            <a:r>
              <a:rPr lang="en-US" b="1" dirty="0" smtClean="0">
                <a:latin typeface="Times"/>
                <a:cs typeface="Times"/>
              </a:rPr>
              <a:t> non-FIFO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75" y="1269879"/>
            <a:ext cx="6828557" cy="46107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9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Multiple Cores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253" y="2143040"/>
            <a:ext cx="5896219" cy="3965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58" y="1579612"/>
            <a:ext cx="7854789" cy="36533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48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Shared </a:t>
            </a:r>
            <a:r>
              <a:rPr lang="en-US" b="1" dirty="0" err="1" smtClean="0">
                <a:latin typeface="Times"/>
                <a:cs typeface="Times"/>
              </a:rPr>
              <a:t>vs</a:t>
            </a:r>
            <a:r>
              <a:rPr lang="en-US" b="1" dirty="0" smtClean="0">
                <a:latin typeface="Times"/>
                <a:cs typeface="Times"/>
              </a:rPr>
              <a:t> Separate Queues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58" y="1579612"/>
            <a:ext cx="7854789" cy="3653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72" y="2225256"/>
            <a:ext cx="6233146" cy="4632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908" y="1954396"/>
            <a:ext cx="2217210" cy="30486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Interrupts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"/>
                <a:cs typeface="Times"/>
              </a:rPr>
              <a:t>Still notice considerable gap between ideal and measured latencies</a:t>
            </a:r>
          </a:p>
          <a:p>
            <a:r>
              <a:rPr lang="en-US" dirty="0" smtClean="0">
                <a:latin typeface="Times"/>
                <a:cs typeface="Times"/>
              </a:rPr>
              <a:t>Analysis identifies kernel interrupt processing as the cause</a:t>
            </a:r>
          </a:p>
          <a:p>
            <a:r>
              <a:rPr lang="en-US" dirty="0" smtClean="0">
                <a:latin typeface="Times"/>
                <a:cs typeface="Times"/>
              </a:rPr>
              <a:t>NIC interrupts host CPU to initiate packet processing</a:t>
            </a:r>
          </a:p>
          <a:p>
            <a:r>
              <a:rPr lang="en-US" dirty="0" smtClean="0">
                <a:latin typeface="Times"/>
                <a:cs typeface="Times"/>
              </a:rPr>
              <a:t>By default interrupt processing is spread over all CPUs (</a:t>
            </a:r>
            <a:r>
              <a:rPr lang="en-US" dirty="0" err="1" smtClean="0">
                <a:latin typeface="Times"/>
                <a:cs typeface="Times"/>
              </a:rPr>
              <a:t>irqbalance</a:t>
            </a:r>
            <a:r>
              <a:rPr lang="en-US" dirty="0" smtClean="0">
                <a:latin typeface="Times"/>
                <a:cs typeface="Times"/>
              </a:rPr>
              <a:t> daemon)</a:t>
            </a:r>
          </a:p>
          <a:p>
            <a:r>
              <a:rPr lang="en-US" dirty="0" smtClean="0">
                <a:latin typeface="Times"/>
                <a:cs typeface="Times"/>
              </a:rPr>
              <a:t>Server process gets preempted causing it to deviate from ideal model</a:t>
            </a:r>
          </a:p>
          <a:p>
            <a:r>
              <a:rPr lang="en-US" dirty="0" smtClean="0">
                <a:latin typeface="Times"/>
                <a:cs typeface="Times"/>
              </a:rPr>
              <a:t>Assigned dedicated core for processing interrupts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4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Basics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"/>
                <a:cs typeface="Times"/>
              </a:rPr>
              <a:t>What is tail latency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"/>
                <a:cs typeface="Times"/>
              </a:rPr>
              <a:t>Why is it important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"/>
                <a:cs typeface="Times"/>
              </a:rPr>
              <a:t>Why does it occur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Times"/>
                <a:cs typeface="Times"/>
              </a:rPr>
              <a:t>How to overcome</a:t>
            </a:r>
          </a:p>
          <a:p>
            <a:endParaRPr lang="en-US" dirty="0" smtClean="0">
              <a:latin typeface="Times"/>
              <a:cs typeface="Times"/>
            </a:endParaRP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9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Interrupt Processing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088" y="2097618"/>
            <a:ext cx="5805509" cy="3799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87" y="1508344"/>
            <a:ext cx="7575568" cy="4079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1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SMP and NUMA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Tail latency worsens when additional processor (in SMP) is also used </a:t>
            </a:r>
          </a:p>
          <a:p>
            <a:r>
              <a:rPr lang="en-US" dirty="0" smtClean="0">
                <a:latin typeface="Times"/>
                <a:cs typeface="Times"/>
              </a:rPr>
              <a:t>NUMA comes into picture with Multi-processor (not multi-core)</a:t>
            </a:r>
          </a:p>
          <a:p>
            <a:r>
              <a:rPr lang="en-US" dirty="0" err="1" smtClean="0">
                <a:latin typeface="Times"/>
                <a:cs typeface="Times"/>
              </a:rPr>
              <a:t>Memcached</a:t>
            </a:r>
            <a:r>
              <a:rPr lang="en-US" dirty="0" smtClean="0">
                <a:latin typeface="Times"/>
                <a:cs typeface="Times"/>
              </a:rPr>
              <a:t> is most affected since it’s memory intensive</a:t>
            </a:r>
          </a:p>
          <a:p>
            <a:r>
              <a:rPr lang="en-US" dirty="0" smtClean="0">
                <a:latin typeface="Times"/>
                <a:cs typeface="Times"/>
              </a:rPr>
              <a:t>Linux by default allocates memory from single NUMA node for a process until it’s exhausted</a:t>
            </a:r>
          </a:p>
          <a:p>
            <a:r>
              <a:rPr lang="en-US" dirty="0" err="1" smtClean="0">
                <a:latin typeface="Times"/>
                <a:cs typeface="Times"/>
              </a:rPr>
              <a:t>Numactl</a:t>
            </a:r>
            <a:r>
              <a:rPr lang="en-US" dirty="0" smtClean="0">
                <a:latin typeface="Times"/>
                <a:cs typeface="Times"/>
              </a:rPr>
              <a:t> utility can be used to attach a process’ memory allocation to a single NUMA node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NUMA Awareness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17" y="1417638"/>
            <a:ext cx="6919959" cy="45376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5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Power Management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"/>
                <a:cs typeface="Times"/>
              </a:rPr>
              <a:t>C-states and Frequency Scaling are the common power saving features in CPUs</a:t>
            </a:r>
          </a:p>
          <a:p>
            <a:r>
              <a:rPr lang="en-US" dirty="0" smtClean="0">
                <a:latin typeface="Times"/>
                <a:cs typeface="Times"/>
              </a:rPr>
              <a:t>Power Management comes into action under low utilization</a:t>
            </a:r>
          </a:p>
          <a:p>
            <a:r>
              <a:rPr lang="en-US" dirty="0" smtClean="0">
                <a:latin typeface="Times"/>
                <a:cs typeface="Times"/>
              </a:rPr>
              <a:t>Higher C-states require longer wake-up times</a:t>
            </a:r>
          </a:p>
          <a:p>
            <a:pPr lvl="1"/>
            <a:r>
              <a:rPr lang="en-US" dirty="0" err="1" smtClean="0">
                <a:latin typeface="Times"/>
                <a:cs typeface="Times"/>
              </a:rPr>
              <a:t>Eg</a:t>
            </a:r>
            <a:r>
              <a:rPr lang="en-US" dirty="0" smtClean="0">
                <a:latin typeface="Times"/>
                <a:cs typeface="Times"/>
              </a:rPr>
              <a:t>. 200 </a:t>
            </a:r>
            <a:r>
              <a:rPr lang="en-US" dirty="0" err="1" smtClean="0">
                <a:latin typeface="Times"/>
                <a:cs typeface="Times"/>
              </a:rPr>
              <a:t>μs</a:t>
            </a:r>
            <a:r>
              <a:rPr lang="en-US" dirty="0" smtClean="0">
                <a:latin typeface="Times"/>
                <a:cs typeface="Times"/>
              </a:rPr>
              <a:t> to wake up from C3 (highest state)</a:t>
            </a:r>
          </a:p>
          <a:p>
            <a:r>
              <a:rPr lang="en-US" dirty="0" smtClean="0">
                <a:latin typeface="Times"/>
                <a:cs typeface="Times"/>
              </a:rPr>
              <a:t>Scaling governors decide on switching frequencies</a:t>
            </a:r>
          </a:p>
          <a:p>
            <a:r>
              <a:rPr lang="en-US" dirty="0" smtClean="0">
                <a:latin typeface="Times"/>
                <a:cs typeface="Times"/>
              </a:rPr>
              <a:t>Under low frequency, </a:t>
            </a:r>
            <a:r>
              <a:rPr lang="en-US" dirty="0" err="1" smtClean="0">
                <a:latin typeface="Times"/>
                <a:cs typeface="Times"/>
              </a:rPr>
              <a:t>Nginx</a:t>
            </a:r>
            <a:r>
              <a:rPr lang="en-US" dirty="0" smtClean="0">
                <a:latin typeface="Times"/>
                <a:cs typeface="Times"/>
              </a:rPr>
              <a:t> is most affected since it is most CPU intensive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Power Saving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92" y="1989424"/>
            <a:ext cx="5364912" cy="3988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611" y="6050364"/>
            <a:ext cx="3288536" cy="326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" y="1417637"/>
            <a:ext cx="9275054" cy="3057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9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Tales of Tail – Summary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Real-time/FIFO scheduler reduces background process interference</a:t>
            </a:r>
          </a:p>
          <a:p>
            <a:r>
              <a:rPr lang="en-US" dirty="0" smtClean="0">
                <a:latin typeface="Times"/>
                <a:cs typeface="Times"/>
              </a:rPr>
              <a:t>Prefer shared queue over separate queue for each process</a:t>
            </a:r>
          </a:p>
          <a:p>
            <a:r>
              <a:rPr lang="en-US" dirty="0" smtClean="0">
                <a:latin typeface="Times"/>
                <a:cs typeface="Times"/>
              </a:rPr>
              <a:t>Multiple cores reduces latency</a:t>
            </a:r>
          </a:p>
          <a:p>
            <a:r>
              <a:rPr lang="en-US" dirty="0" smtClean="0">
                <a:latin typeface="Times"/>
                <a:cs typeface="Times"/>
              </a:rPr>
              <a:t>Dedicated Interrupt Processing reduces latency</a:t>
            </a:r>
          </a:p>
          <a:p>
            <a:r>
              <a:rPr lang="en-US" dirty="0" smtClean="0">
                <a:latin typeface="Times"/>
                <a:cs typeface="Times"/>
              </a:rPr>
              <a:t>NUMA Awareness on SMP architectures helps</a:t>
            </a:r>
          </a:p>
          <a:p>
            <a:r>
              <a:rPr lang="en-US" dirty="0" smtClean="0">
                <a:latin typeface="Times"/>
                <a:cs typeface="Times"/>
              </a:rPr>
              <a:t>Power Saving Features can adversely affect during low utilization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6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Overview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Tail latency in Amazon EC2 cloud</a:t>
            </a:r>
          </a:p>
          <a:p>
            <a:r>
              <a:rPr lang="en-US" dirty="0" smtClean="0">
                <a:latin typeface="Times"/>
                <a:cs typeface="Times"/>
              </a:rPr>
              <a:t>Virtualization exacerbates long tail problem by factor of two to four</a:t>
            </a:r>
          </a:p>
          <a:p>
            <a:r>
              <a:rPr lang="en-US" dirty="0" smtClean="0">
                <a:latin typeface="Times"/>
                <a:cs typeface="Times"/>
              </a:rPr>
              <a:t>Latency is a property of nodes rather than network</a:t>
            </a:r>
          </a:p>
          <a:p>
            <a:r>
              <a:rPr lang="en-US" dirty="0" smtClean="0">
                <a:latin typeface="Times"/>
                <a:cs typeface="Times"/>
              </a:rPr>
              <a:t>Root-cause is the co-scheduling of CPU-bound and latency-sensitive VMs (multi-tenancy)</a:t>
            </a:r>
          </a:p>
          <a:p>
            <a:r>
              <a:rPr lang="en-US" dirty="0" smtClean="0">
                <a:latin typeface="Times"/>
                <a:cs typeface="Times"/>
              </a:rPr>
              <a:t>Bobtail algorithm can reduce 99.9</a:t>
            </a:r>
            <a:r>
              <a:rPr lang="en-US" baseline="30000" dirty="0" smtClean="0">
                <a:latin typeface="Times"/>
                <a:cs typeface="Times"/>
              </a:rPr>
              <a:t>th</a:t>
            </a:r>
            <a:r>
              <a:rPr lang="en-US" dirty="0" smtClean="0">
                <a:latin typeface="Times"/>
                <a:cs typeface="Times"/>
              </a:rPr>
              <a:t> percentile response time by up to 40%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7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EC2 Experiment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Amazon EC2 – uses </a:t>
            </a:r>
            <a:r>
              <a:rPr lang="en-US" dirty="0" err="1" smtClean="0">
                <a:latin typeface="Times"/>
                <a:cs typeface="Times"/>
              </a:rPr>
              <a:t>Xen</a:t>
            </a:r>
            <a:r>
              <a:rPr lang="en-US" dirty="0" smtClean="0">
                <a:latin typeface="Times"/>
                <a:cs typeface="Times"/>
              </a:rPr>
              <a:t> hypervisor</a:t>
            </a:r>
          </a:p>
          <a:p>
            <a:r>
              <a:rPr lang="en-US" dirty="0" smtClean="0">
                <a:latin typeface="Times"/>
                <a:cs typeface="Times"/>
              </a:rPr>
              <a:t>Experiment spanned over 5 weeks</a:t>
            </a:r>
          </a:p>
          <a:p>
            <a:r>
              <a:rPr lang="en-US" dirty="0" smtClean="0">
                <a:latin typeface="Times"/>
                <a:cs typeface="Times"/>
              </a:rPr>
              <a:t>Availability Zone (AZ)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One AZ is like a datacenter</a:t>
            </a:r>
          </a:p>
          <a:p>
            <a:r>
              <a:rPr lang="en-US" dirty="0" smtClean="0">
                <a:latin typeface="Times"/>
                <a:cs typeface="Times"/>
              </a:rPr>
              <a:t>Thrift RPC framework instead of raw TCP</a:t>
            </a:r>
          </a:p>
          <a:p>
            <a:r>
              <a:rPr lang="en-US" dirty="0" smtClean="0">
                <a:latin typeface="Times"/>
                <a:cs typeface="Times"/>
              </a:rPr>
              <a:t>Used established TCP connections to avoid TCP handshake overheads</a:t>
            </a:r>
          </a:p>
          <a:p>
            <a:r>
              <a:rPr lang="en-US" dirty="0" smtClean="0">
                <a:latin typeface="Times"/>
                <a:cs typeface="Times"/>
              </a:rPr>
              <a:t>Focus on tail of round-trip latency since it impacts user experience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3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EC2 Experiment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80" y="1723409"/>
            <a:ext cx="7643750" cy="3436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9612" y="5623754"/>
            <a:ext cx="461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Tail latency between 99</a:t>
            </a:r>
            <a:r>
              <a:rPr lang="en-US" b="1" baseline="30000" dirty="0" smtClean="0">
                <a:latin typeface="Times"/>
                <a:cs typeface="Times"/>
              </a:rPr>
              <a:t>th</a:t>
            </a:r>
            <a:r>
              <a:rPr lang="en-US" b="1" dirty="0" smtClean="0">
                <a:latin typeface="Times"/>
                <a:cs typeface="Times"/>
              </a:rPr>
              <a:t> and 100</a:t>
            </a:r>
            <a:r>
              <a:rPr lang="en-US" b="1" baseline="30000" dirty="0" smtClean="0">
                <a:latin typeface="Times"/>
                <a:cs typeface="Times"/>
              </a:rPr>
              <a:t>th</a:t>
            </a:r>
            <a:r>
              <a:rPr lang="en-US" b="1" dirty="0" smtClean="0">
                <a:latin typeface="Times"/>
                <a:cs typeface="Times"/>
              </a:rPr>
              <a:t> percentile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Analysis – RTT </a:t>
            </a:r>
            <a:r>
              <a:rPr lang="en-US" b="1" dirty="0" err="1" smtClean="0">
                <a:latin typeface="Times"/>
                <a:cs typeface="Times"/>
              </a:rPr>
              <a:t>Heatmap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644" y="6119385"/>
            <a:ext cx="818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 map of the 99.9th percentile of RTTs, shown for 16 small pairwise instances </a:t>
            </a:r>
            <a:r>
              <a:rPr lang="en-US" dirty="0" smtClean="0"/>
              <a:t>in</a:t>
            </a:r>
          </a:p>
          <a:p>
            <a:r>
              <a:rPr lang="en-US" dirty="0" smtClean="0"/>
              <a:t>milliseconds. Long </a:t>
            </a:r>
            <a:r>
              <a:rPr lang="en-US" dirty="0"/>
              <a:t>tail problem is a property of specific nodes instead of the network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87" y="1180242"/>
            <a:ext cx="5606763" cy="50460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55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What is tail latency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"/>
                <a:cs typeface="Times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57343" y="1943694"/>
            <a:ext cx="1308832" cy="29155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256996" y="2688776"/>
            <a:ext cx="1982685" cy="97184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Client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39681" y="3019205"/>
            <a:ext cx="26176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239681" y="3275094"/>
            <a:ext cx="26176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56996" y="5257676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Typical client server model where </a:t>
            </a:r>
            <a:r>
              <a:rPr lang="en-US" dirty="0" smtClean="0"/>
              <a:t>T</a:t>
            </a:r>
            <a:r>
              <a:rPr lang="en-US" baseline="-25000" dirty="0" smtClean="0"/>
              <a:t>M </a:t>
            </a:r>
            <a:r>
              <a:rPr lang="en-US" b="1" dirty="0" smtClean="0"/>
              <a:t>is median response time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91296" y="254623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M</a:t>
            </a:r>
            <a:r>
              <a:rPr lang="en-US" dirty="0" smtClean="0"/>
              <a:t> ± </a:t>
            </a:r>
            <a:r>
              <a:rPr lang="en-US" dirty="0" err="1" smtClean="0"/>
              <a:t>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Analysis - </a:t>
            </a:r>
            <a:r>
              <a:rPr lang="en-US" b="1" dirty="0" err="1" smtClean="0">
                <a:latin typeface="Times"/>
                <a:cs typeface="Times"/>
              </a:rPr>
              <a:t>Xen</a:t>
            </a:r>
            <a:r>
              <a:rPr lang="en-US" b="1" dirty="0" smtClean="0">
                <a:latin typeface="Times"/>
                <a:cs typeface="Times"/>
              </a:rPr>
              <a:t> Architecture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3" name="Picture 2" descr="Xen_Arch_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8" y="1417638"/>
            <a:ext cx="7082279" cy="52272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9095" y="6490950"/>
            <a:ext cx="2327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  <a:r>
              <a:rPr lang="en-US" sz="1400" dirty="0" err="1" smtClean="0"/>
              <a:t>wiki.xenproject.org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6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</a:t>
            </a:r>
            <a:r>
              <a:rPr lang="en-US" b="1" dirty="0" err="1" smtClean="0">
                <a:latin typeface="Times"/>
                <a:cs typeface="Times"/>
              </a:rPr>
              <a:t>Xen</a:t>
            </a:r>
            <a:r>
              <a:rPr lang="en-US" b="1" dirty="0" smtClean="0">
                <a:latin typeface="Times"/>
                <a:cs typeface="Times"/>
              </a:rPr>
              <a:t> Hypervisor Properties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VM scheduler is credit-based</a:t>
            </a:r>
          </a:p>
          <a:p>
            <a:r>
              <a:rPr lang="en-US" dirty="0" smtClean="0">
                <a:latin typeface="Times"/>
                <a:cs typeface="Times"/>
              </a:rPr>
              <a:t>30ms credit for each VCPU</a:t>
            </a:r>
          </a:p>
          <a:p>
            <a:r>
              <a:rPr lang="en-US" dirty="0" smtClean="0">
                <a:latin typeface="Times"/>
                <a:cs typeface="Times"/>
              </a:rPr>
              <a:t>Decremented in 10ms interval</a:t>
            </a:r>
          </a:p>
          <a:p>
            <a:r>
              <a:rPr lang="en-US" dirty="0" smtClean="0">
                <a:latin typeface="Times"/>
                <a:cs typeface="Times"/>
              </a:rPr>
              <a:t>Lightly-loaded VCPU enters BOOST state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Can preempt other VCPUS upon I/O interrupt but with 10ms granularity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VCPUs in BOOST state run in FIFO order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BOOST state still not effective for latency-sensitive VCPUs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4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Controlled Experiment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913" y="1247968"/>
            <a:ext cx="6583032" cy="50061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3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Controlled Experiment 2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12" y="1279044"/>
            <a:ext cx="6133314" cy="430583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1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Experiment Conclusion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/>
                <a:cs typeface="Times"/>
              </a:rPr>
              <a:t>Co-locating CPU-intensive and latency-sensitive VMs increases tail latency</a:t>
            </a:r>
          </a:p>
          <a:p>
            <a:r>
              <a:rPr lang="en-US" dirty="0" smtClean="0">
                <a:latin typeface="Times"/>
                <a:cs typeface="Times"/>
              </a:rPr>
              <a:t>Instantiating CPU-intensive VMs more than available physical CPU cores affect tail latency</a:t>
            </a:r>
          </a:p>
          <a:p>
            <a:r>
              <a:rPr lang="en-US" dirty="0" smtClean="0">
                <a:latin typeface="Times"/>
                <a:cs typeface="Times"/>
              </a:rPr>
              <a:t>BOOST mechanism is effective only if all CPU-intensive VCPUs use almost 100% CPU</a:t>
            </a:r>
          </a:p>
          <a:p>
            <a:pPr marL="0" indent="0">
              <a:buNone/>
            </a:pPr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2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Algorithm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428" y="1269525"/>
            <a:ext cx="6996558" cy="53649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7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Algorithm Parameterization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Setting M to 600K enough to decide on a node in about 100 seconds</a:t>
            </a:r>
          </a:p>
          <a:p>
            <a:r>
              <a:rPr lang="en-US" dirty="0" smtClean="0">
                <a:latin typeface="Times"/>
                <a:cs typeface="Times"/>
              </a:rPr>
              <a:t>LOW_MARK around 13 to achieve &lt; 0.1 false positive rate</a:t>
            </a:r>
          </a:p>
          <a:p>
            <a:r>
              <a:rPr lang="en-US" dirty="0" smtClean="0">
                <a:latin typeface="Times"/>
                <a:cs typeface="Times"/>
              </a:rPr>
              <a:t>HIGH_MARK set about five times LOW_MARK reduces false negative rate &lt; 0.1</a:t>
            </a:r>
          </a:p>
          <a:p>
            <a:r>
              <a:rPr lang="en-US" dirty="0" smtClean="0">
                <a:latin typeface="Times"/>
                <a:cs typeface="Times"/>
              </a:rPr>
              <a:t>To instantiate N good nodes, we need to test K*N instances. K ≈ 3.6 seem to be good enough for EC2</a:t>
            </a:r>
          </a:p>
          <a:p>
            <a:pPr marL="0" indent="0">
              <a:buNone/>
            </a:pPr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0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Results</a:t>
            </a:r>
            <a:endParaRPr lang="en-US" b="1" dirty="0">
              <a:latin typeface="Times"/>
              <a:cs typeface="Time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253" y="1389733"/>
            <a:ext cx="6427528" cy="42400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3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Bobtail – Summary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"/>
                <a:cs typeface="Times"/>
              </a:rPr>
              <a:t>When Bobtail is used extensively in EC2 partitions of co-located CPU-intensive and latency-sensitive emerge.</a:t>
            </a:r>
          </a:p>
          <a:p>
            <a:r>
              <a:rPr lang="en-US" dirty="0" smtClean="0">
                <a:latin typeface="Times"/>
                <a:cs typeface="Times"/>
              </a:rPr>
              <a:t>Co-locating similar workloads benefits both</a:t>
            </a:r>
          </a:p>
          <a:p>
            <a:r>
              <a:rPr lang="en-US" dirty="0" smtClean="0">
                <a:latin typeface="Times"/>
                <a:cs typeface="Times"/>
              </a:rPr>
              <a:t>Refer paper for benchmarks with different types of traffic models</a:t>
            </a:r>
          </a:p>
          <a:p>
            <a:r>
              <a:rPr lang="en-US" dirty="0" smtClean="0">
                <a:latin typeface="Times"/>
                <a:cs typeface="Times"/>
              </a:rPr>
              <a:t>Alternative solutions involve overhaul of VM placement policy to avoid over-subscribing physical CPUs and co-location of different types of VM</a:t>
            </a:r>
          </a:p>
          <a:p>
            <a:pPr marL="0" indent="0">
              <a:buNone/>
            </a:pPr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3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Tail at Scale – Hedged Requests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Same request to multiple replicas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Request sent to secondary only after a delay</a:t>
            </a:r>
          </a:p>
          <a:p>
            <a:r>
              <a:rPr lang="en-US" dirty="0" smtClean="0">
                <a:latin typeface="Times"/>
                <a:cs typeface="Times"/>
              </a:rPr>
              <a:t>Secondary request should accompany a cancellation request for the first request</a:t>
            </a:r>
          </a:p>
          <a:p>
            <a:r>
              <a:rPr lang="en-US" dirty="0" err="1" smtClean="0">
                <a:latin typeface="Times"/>
                <a:cs typeface="Times"/>
              </a:rPr>
              <a:t>Eg</a:t>
            </a:r>
            <a:r>
              <a:rPr lang="en-US" dirty="0" smtClean="0">
                <a:latin typeface="Times"/>
                <a:cs typeface="Times"/>
              </a:rPr>
              <a:t>. Defer sending secondary request until 95</a:t>
            </a:r>
            <a:r>
              <a:rPr lang="en-US" baseline="30000" dirty="0" smtClean="0">
                <a:latin typeface="Times"/>
                <a:cs typeface="Times"/>
              </a:rPr>
              <a:t>th</a:t>
            </a:r>
            <a:r>
              <a:rPr lang="en-US" dirty="0" smtClean="0">
                <a:latin typeface="Times"/>
                <a:cs typeface="Times"/>
              </a:rPr>
              <a:t> percentile latency of first request.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Additional load is only 5%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Substantially reduces latency tail</a:t>
            </a:r>
          </a:p>
          <a:p>
            <a:r>
              <a:rPr lang="en-US" dirty="0" smtClean="0">
                <a:latin typeface="Times"/>
                <a:cs typeface="Times"/>
              </a:rPr>
              <a:t>Overhead reduced further by tagging hedged requests as low priority</a:t>
            </a:r>
          </a:p>
          <a:p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1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What is tail latency continued..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Times"/>
              <a:cs typeface="Times"/>
            </a:endParaRPr>
          </a:p>
          <a:p>
            <a:endParaRPr lang="en-US" dirty="0"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23" y="1728630"/>
            <a:ext cx="7967877" cy="3674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3832" y="5714460"/>
            <a:ext cx="677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Cumulative Distribution Function (CDF) of Round Trip Time (RTT) of a</a:t>
            </a:r>
          </a:p>
          <a:p>
            <a:pPr algn="ctr"/>
            <a:r>
              <a:rPr lang="en-US" b="1" dirty="0" smtClean="0"/>
              <a:t>request-response for simple RPC calls within Amazon </a:t>
            </a:r>
            <a:r>
              <a:rPr lang="en-US" b="1" dirty="0" err="1" smtClean="0"/>
              <a:t>IaaS</a:t>
            </a:r>
            <a:r>
              <a:rPr lang="en-US" b="1" dirty="0" smtClean="0"/>
              <a:t> cloud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7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Tail at Scale – Tied Requests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"/>
                <a:cs typeface="Times"/>
              </a:rPr>
              <a:t>Hedged request has a window of vulnerability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Multiple servers can execute same request unnecessarily</a:t>
            </a:r>
          </a:p>
          <a:p>
            <a:r>
              <a:rPr lang="en-US" dirty="0" smtClean="0">
                <a:latin typeface="Times"/>
                <a:cs typeface="Times"/>
              </a:rPr>
              <a:t>Instead queue copies tied requests simultaneously</a:t>
            </a:r>
          </a:p>
          <a:p>
            <a:r>
              <a:rPr lang="en-US" dirty="0" smtClean="0">
                <a:latin typeface="Times"/>
                <a:cs typeface="Times"/>
              </a:rPr>
              <a:t>Communicate status with each other</a:t>
            </a:r>
          </a:p>
          <a:p>
            <a:r>
              <a:rPr lang="en-US" dirty="0" smtClean="0">
                <a:latin typeface="Times"/>
                <a:cs typeface="Times"/>
              </a:rPr>
              <a:t>Cancel other requests when one request begins execution</a:t>
            </a:r>
          </a:p>
          <a:p>
            <a:r>
              <a:rPr lang="en-US" dirty="0" smtClean="0">
                <a:latin typeface="Times"/>
                <a:cs typeface="Times"/>
              </a:rPr>
              <a:t>Brief delay (</a:t>
            </a:r>
            <a:r>
              <a:rPr lang="en-US" dirty="0" err="1" smtClean="0">
                <a:latin typeface="Times"/>
                <a:cs typeface="Times"/>
              </a:rPr>
              <a:t>eg</a:t>
            </a:r>
            <a:r>
              <a:rPr lang="en-US" dirty="0" smtClean="0">
                <a:latin typeface="Times"/>
                <a:cs typeface="Times"/>
              </a:rPr>
              <a:t>. 1ms) between requests preferred to reduce chances of cancelling out each other</a:t>
            </a:r>
          </a:p>
          <a:p>
            <a:endParaRPr lang="en-US" dirty="0" smtClean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Tail at Scale – Large Information Retrieval Systems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"/>
                <a:cs typeface="Times"/>
              </a:rPr>
              <a:t>Good Enough – user may be best served by being given slightly incomplete “good enough” results for better latency</a:t>
            </a:r>
          </a:p>
          <a:p>
            <a:pPr lvl="1"/>
            <a:r>
              <a:rPr lang="en-US" dirty="0" err="1" smtClean="0">
                <a:latin typeface="Times"/>
                <a:cs typeface="Times"/>
              </a:rPr>
              <a:t>Eg</a:t>
            </a:r>
            <a:r>
              <a:rPr lang="en-US" dirty="0" smtClean="0">
                <a:latin typeface="Times"/>
                <a:cs typeface="Times"/>
              </a:rPr>
              <a:t>. Google results from ads, spelling corrections, </a:t>
            </a:r>
            <a:r>
              <a:rPr lang="en-US" dirty="0" err="1" smtClean="0">
                <a:latin typeface="Times"/>
                <a:cs typeface="Times"/>
              </a:rPr>
              <a:t>etc</a:t>
            </a:r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Canary Requests – exercises caution where untested code paths can cause crashes or extremely long delays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Sends one or two requests first and if they do not succeed within reasonable amount of time, the request is marked as dangerous and prevented from execution.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5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Tail at Scale – Large Information Retrieval Systems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Canary Requests also help prevent denial-of-service attacks</a:t>
            </a:r>
          </a:p>
          <a:p>
            <a:r>
              <a:rPr lang="en-US" dirty="0" smtClean="0">
                <a:latin typeface="Times"/>
                <a:cs typeface="Times"/>
              </a:rPr>
              <a:t>Despite slight increase in latency, canary requests are used for every request in Google’s large fan-out search systems due to additional safety they provide</a:t>
            </a:r>
          </a:p>
          <a:p>
            <a:r>
              <a:rPr lang="en-US" dirty="0" smtClean="0">
                <a:latin typeface="Times"/>
                <a:cs typeface="Times"/>
              </a:rPr>
              <a:t>These are tail-tolerant techniques since the tail latency can never be fully eliminated</a:t>
            </a:r>
          </a:p>
          <a:p>
            <a:r>
              <a:rPr lang="en-US" dirty="0" smtClean="0">
                <a:latin typeface="Times"/>
                <a:cs typeface="Times"/>
              </a:rPr>
              <a:t>Techniques can be encapsulated within baseline libraries and systems with radically simpler application-level designs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3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2987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Thank You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"/>
                <a:cs typeface="Times"/>
              </a:rPr>
              <a:t>What is tail latency continued (2)..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Times"/>
              <a:cs typeface="Times"/>
            </a:endParaRP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97" y="5714460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CDF of RTTs between 99</a:t>
            </a:r>
            <a:r>
              <a:rPr lang="en-US" b="1" baseline="30000" dirty="0" smtClean="0"/>
              <a:t>th</a:t>
            </a:r>
            <a:r>
              <a:rPr lang="en-US" b="1" dirty="0" smtClean="0"/>
              <a:t> and 100</a:t>
            </a:r>
            <a:r>
              <a:rPr lang="en-US" b="1" baseline="30000" dirty="0" smtClean="0"/>
              <a:t>th</a:t>
            </a:r>
            <a:r>
              <a:rPr lang="en-US" b="1" dirty="0" smtClean="0"/>
              <a:t> percentile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87" y="1710451"/>
            <a:ext cx="7204413" cy="33848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1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Why is it important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14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Times"/>
                <a:cs typeface="Times"/>
              </a:rPr>
              <a:t>Evolution of Internet – Web 2.0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Times"/>
                <a:cs typeface="Times"/>
              </a:rPr>
              <a:t>From static to dynamic content</a:t>
            </a:r>
          </a:p>
          <a:p>
            <a:r>
              <a:rPr lang="en-US" dirty="0" smtClean="0">
                <a:latin typeface="Times"/>
                <a:cs typeface="Times"/>
              </a:rPr>
              <a:t>Warehouse scale computing 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Datacenter as computer</a:t>
            </a:r>
          </a:p>
          <a:p>
            <a:r>
              <a:rPr lang="en-US" dirty="0" smtClean="0">
                <a:latin typeface="Times"/>
                <a:cs typeface="Times"/>
              </a:rPr>
              <a:t>Large data sets (Big Data)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Facebook, Google Search, </a:t>
            </a:r>
            <a:r>
              <a:rPr lang="en-US" dirty="0" err="1" smtClean="0">
                <a:latin typeface="Times"/>
                <a:cs typeface="Times"/>
              </a:rPr>
              <a:t>Walmart</a:t>
            </a:r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Wimpy cores</a:t>
            </a:r>
          </a:p>
          <a:p>
            <a:r>
              <a:rPr lang="en-US" dirty="0" smtClean="0">
                <a:latin typeface="Times"/>
                <a:cs typeface="Times"/>
              </a:rPr>
              <a:t>Request level parallelism</a:t>
            </a:r>
          </a:p>
          <a:p>
            <a:r>
              <a:rPr lang="en-US" dirty="0" smtClean="0">
                <a:latin typeface="Times"/>
                <a:cs typeface="Times"/>
              </a:rPr>
              <a:t>Responsive user interface (feels fluidic)</a:t>
            </a: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3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Why does it occur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/>
                <a:cs typeface="Times"/>
              </a:rPr>
              <a:t>Virtualization (scheduling of VMs)</a:t>
            </a:r>
          </a:p>
          <a:p>
            <a:r>
              <a:rPr lang="en-US" dirty="0" smtClean="0">
                <a:latin typeface="Times"/>
                <a:cs typeface="Times"/>
              </a:rPr>
              <a:t>Shared resources (CPU, memory/cache, network)</a:t>
            </a:r>
          </a:p>
          <a:p>
            <a:r>
              <a:rPr lang="en-US" dirty="0" smtClean="0">
                <a:latin typeface="Times"/>
                <a:cs typeface="Times"/>
              </a:rPr>
              <a:t>Background daemons</a:t>
            </a:r>
          </a:p>
          <a:p>
            <a:r>
              <a:rPr lang="en-US" dirty="0" smtClean="0">
                <a:latin typeface="Times"/>
                <a:cs typeface="Times"/>
              </a:rPr>
              <a:t>Global resource sharing (network switches, shared file systems)</a:t>
            </a:r>
          </a:p>
          <a:p>
            <a:r>
              <a:rPr lang="en-US" dirty="0" smtClean="0">
                <a:latin typeface="Times"/>
                <a:cs typeface="Times"/>
              </a:rPr>
              <a:t>Maintenance activities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5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Why does it occur continued..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/>
                <a:cs typeface="Times"/>
              </a:rPr>
              <a:t>Queuing</a:t>
            </a:r>
          </a:p>
          <a:p>
            <a:r>
              <a:rPr lang="en-US" dirty="0" smtClean="0">
                <a:latin typeface="Times"/>
                <a:cs typeface="Times"/>
              </a:rPr>
              <a:t>Power limiting features</a:t>
            </a:r>
          </a:p>
          <a:p>
            <a:r>
              <a:rPr lang="en-US" dirty="0" smtClean="0">
                <a:latin typeface="Times"/>
                <a:cs typeface="Times"/>
              </a:rPr>
              <a:t>Garbage collection</a:t>
            </a:r>
          </a:p>
          <a:p>
            <a:r>
              <a:rPr lang="en-US" dirty="0" smtClean="0">
                <a:latin typeface="Times"/>
                <a:cs typeface="Times"/>
              </a:rPr>
              <a:t>OS Scheduler</a:t>
            </a:r>
          </a:p>
          <a:p>
            <a:r>
              <a:rPr lang="en-US" dirty="0" smtClean="0">
                <a:latin typeface="Times"/>
                <a:cs typeface="Times"/>
              </a:rPr>
              <a:t>Interrupts</a:t>
            </a:r>
          </a:p>
          <a:p>
            <a:r>
              <a:rPr lang="en-US" dirty="0" smtClean="0">
                <a:latin typeface="Times"/>
                <a:cs typeface="Times"/>
              </a:rPr>
              <a:t>NUMA (Non-Uniform Memory Access)</a:t>
            </a: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"/>
                <a:cs typeface="Times"/>
              </a:rPr>
              <a:t>How to overcome</a:t>
            </a:r>
            <a:endParaRPr lang="en-US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600200"/>
            <a:ext cx="8552757" cy="467145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/>
                <a:cs typeface="Times"/>
              </a:rPr>
              <a:t>Overprovisioning of resources</a:t>
            </a:r>
          </a:p>
          <a:p>
            <a:r>
              <a:rPr lang="en-US" dirty="0" smtClean="0">
                <a:latin typeface="Times"/>
                <a:cs typeface="Times"/>
              </a:rPr>
              <a:t>Careful real-time engineering of software</a:t>
            </a:r>
          </a:p>
          <a:p>
            <a:r>
              <a:rPr lang="en-US" dirty="0" smtClean="0">
                <a:latin typeface="Times"/>
                <a:cs typeface="Times"/>
              </a:rPr>
              <a:t>Improve reliability and fault-tolerance</a:t>
            </a:r>
          </a:p>
          <a:p>
            <a:r>
              <a:rPr lang="en-US" dirty="0" smtClean="0">
                <a:latin typeface="Times"/>
                <a:cs typeface="Times"/>
              </a:rPr>
              <a:t>Satisfy with good-enough results</a:t>
            </a:r>
          </a:p>
          <a:p>
            <a:r>
              <a:rPr lang="en-US" dirty="0" smtClean="0">
                <a:latin typeface="Times"/>
                <a:cs typeface="Times"/>
              </a:rPr>
              <a:t>Eliminating variability is infeasible</a:t>
            </a:r>
          </a:p>
          <a:p>
            <a:pPr lvl="1"/>
            <a:r>
              <a:rPr lang="en-US" dirty="0" smtClean="0">
                <a:latin typeface="Times"/>
                <a:cs typeface="Times"/>
              </a:rPr>
              <a:t>Develop tail tolerant services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E565-A07C-8E49-92A1-0FFADF8E79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1585</Words>
  <Application>Microsoft Macintosh PowerPoint</Application>
  <PresentationFormat>On-screen Show (4:3)</PresentationFormat>
  <Paragraphs>231</Paragraphs>
  <Slides>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Basics</vt:lpstr>
      <vt:lpstr>What is tail latency</vt:lpstr>
      <vt:lpstr>What is tail latency continued..</vt:lpstr>
      <vt:lpstr>What is tail latency continued (2)..</vt:lpstr>
      <vt:lpstr>Why is it important</vt:lpstr>
      <vt:lpstr>Why does it occur</vt:lpstr>
      <vt:lpstr>Why does it occur continued..</vt:lpstr>
      <vt:lpstr>How to overcome</vt:lpstr>
      <vt:lpstr>Research Papers for Discussion</vt:lpstr>
      <vt:lpstr>Tales of Tail - Setup</vt:lpstr>
      <vt:lpstr>Tales of Tail - Timestamping</vt:lpstr>
      <vt:lpstr>Tales of Tail – Ideal Distribution</vt:lpstr>
      <vt:lpstr>Tales of Tail – Linux Scheduler</vt:lpstr>
      <vt:lpstr>Tales of Tail – Background Processes</vt:lpstr>
      <vt:lpstr>Tales of Tail – FIFO vs non-FIFO</vt:lpstr>
      <vt:lpstr>Tales of Tail – Multiple Cores</vt:lpstr>
      <vt:lpstr>Tales of Tail – Shared vs Separate Queues</vt:lpstr>
      <vt:lpstr>Tales of Tail – Interrupts</vt:lpstr>
      <vt:lpstr>Tales of Tail – Interrupt Processing</vt:lpstr>
      <vt:lpstr>Tales of Tail – SMP and NUMA</vt:lpstr>
      <vt:lpstr>Tales of Tail – NUMA Awareness</vt:lpstr>
      <vt:lpstr>Tales of Tail – Power Management</vt:lpstr>
      <vt:lpstr>Tales of Tail – Power Saving</vt:lpstr>
      <vt:lpstr>Tales of Tail – Summary</vt:lpstr>
      <vt:lpstr>Bobtail – Overview</vt:lpstr>
      <vt:lpstr>Bobtail – EC2 Experiment</vt:lpstr>
      <vt:lpstr>Bobtail – EC2 Experiment</vt:lpstr>
      <vt:lpstr>Bobtail – Analysis – RTT Heatmap</vt:lpstr>
      <vt:lpstr>Bobtail – Analysis - Xen Architecture</vt:lpstr>
      <vt:lpstr>Bobtail – Xen Hypervisor Properties</vt:lpstr>
      <vt:lpstr>Bobtail – Controlled Experiment</vt:lpstr>
      <vt:lpstr>Bobtail – Controlled Experiment 2</vt:lpstr>
      <vt:lpstr>Bobtail – Experiment Conclusion</vt:lpstr>
      <vt:lpstr>Bobtail – Algorithm</vt:lpstr>
      <vt:lpstr>Bobtail – Algorithm Parameterization</vt:lpstr>
      <vt:lpstr>Bobtail – Results</vt:lpstr>
      <vt:lpstr>Bobtail – Summary</vt:lpstr>
      <vt:lpstr>Tail at Scale – Hedged Requests</vt:lpstr>
      <vt:lpstr>Tail at Scale – Tied Requests</vt:lpstr>
      <vt:lpstr>Tail at Scale – Large Information Retrieval Systems</vt:lpstr>
      <vt:lpstr>Tail at Scale – Large Information Retrieval Systems</vt:lpstr>
      <vt:lpstr>Thank You</vt:lpstr>
    </vt:vector>
  </TitlesOfParts>
  <Company>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Jinesh Jayakumar</dc:creator>
  <cp:lastModifiedBy>Jinesh Jayakumar</cp:lastModifiedBy>
  <cp:revision>69</cp:revision>
  <dcterms:created xsi:type="dcterms:W3CDTF">2015-02-05T21:59:27Z</dcterms:created>
  <dcterms:modified xsi:type="dcterms:W3CDTF">2015-02-06T15:04:33Z</dcterms:modified>
</cp:coreProperties>
</file>